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700" r:id="rId3"/>
    <p:sldMasterId id="2147483661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4" r:id="rId6"/>
    <p:sldId id="262" r:id="rId7"/>
    <p:sldId id="263" r:id="rId8"/>
    <p:sldId id="259" r:id="rId9"/>
    <p:sldId id="257" r:id="rId10"/>
    <p:sldId id="260" r:id="rId11"/>
    <p:sldId id="267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78B4E1"/>
    <a:srgbClr val="646464"/>
    <a:srgbClr val="0050A0"/>
    <a:srgbClr val="FFC30F"/>
    <a:srgbClr val="C8E1F5"/>
    <a:srgbClr val="A0BE32"/>
    <a:srgbClr val="4CB4E7"/>
    <a:srgbClr val="FDC300"/>
    <a:srgbClr val="00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48" y="1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1600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FA17DBE6-2B6F-4AC0-8F13-F7C6347C4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9F736D4-3F8B-49F5-AEC0-2C74BC7A04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8DEB7A9-F61E-446A-8A6C-C47E8F2CDD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430B3-8BE6-4FB0-9A35-A317F71361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4754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E2FAF-A891-4F8D-AACA-E0CC8233B1EF}" type="datetimeFigureOut">
              <a:rPr lang="hu-HU" smtClean="0"/>
              <a:t>2020.09.27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80DD-7796-47B5-BD2E-4D9C3BB844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6952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FA80DD-7796-47B5-BD2E-4D9C3BB844C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77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381F2C7F-67DB-4D5A-BDBD-3A4BAAC02B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2621463"/>
            <a:ext cx="11152188" cy="6232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cap="all" baseline="0">
                <a:solidFill>
                  <a:schemeClr val="bg1">
                    <a:alpha val="60000"/>
                  </a:schemeClr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  <a:br>
              <a:rPr lang="hu-HU" dirty="0"/>
            </a:br>
            <a:r>
              <a:rPr lang="hu-HU" dirty="0"/>
              <a:t>(2 soros is lehet)</a:t>
            </a:r>
          </a:p>
        </p:txBody>
      </p:sp>
      <p:sp>
        <p:nvSpPr>
          <p:cNvPr id="13" name="Dátum helye 12">
            <a:extLst>
              <a:ext uri="{FF2B5EF4-FFF2-40B4-BE49-F238E27FC236}">
                <a16:creationId xmlns:a16="http://schemas.microsoft.com/office/drawing/2014/main" id="{BEFF818B-3D0E-4C00-ADD2-BFB24D714F5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88F59CA-EBFA-4EF8-9701-1733337DA4CE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14" name="Élőláb helye 13">
            <a:extLst>
              <a:ext uri="{FF2B5EF4-FFF2-40B4-BE49-F238E27FC236}">
                <a16:creationId xmlns:a16="http://schemas.microsoft.com/office/drawing/2014/main" id="{77375A56-9F28-4992-944A-2C0A788D3F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/>
              <a:t>Előadó neve – Cég neve </a:t>
            </a:r>
            <a:br>
              <a:rPr lang="hu-HU"/>
            </a:br>
            <a:r>
              <a:rPr lang="hu-HU"/>
              <a:t>átállítható a Beszúrás / Élőfej és élőláb menüpont alatt (alkalmazás - Mindegyik)</a:t>
            </a:r>
            <a:endParaRPr lang="hu-HU" dirty="0"/>
          </a:p>
        </p:txBody>
      </p:sp>
      <p:sp>
        <p:nvSpPr>
          <p:cNvPr id="15" name="Cím 14">
            <a:extLst>
              <a:ext uri="{FF2B5EF4-FFF2-40B4-BE49-F238E27FC236}">
                <a16:creationId xmlns:a16="http://schemas.microsoft.com/office/drawing/2014/main" id="{A38E047F-51F0-4728-9C37-C2CB4D628C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(2 soros is lehet)</a:t>
            </a:r>
          </a:p>
        </p:txBody>
      </p:sp>
    </p:spTree>
    <p:extLst>
      <p:ext uri="{BB962C8B-B14F-4D97-AF65-F5344CB8AC3E}">
        <p14:creationId xmlns:p14="http://schemas.microsoft.com/office/powerpoint/2010/main" val="109849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ikon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23448B9F-7F15-43A4-BCFB-4BBF0959B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448663"/>
            <a:ext cx="11160124" cy="4285387"/>
          </a:xfrm>
          <a:prstGeom prst="rect">
            <a:avLst/>
          </a:prstGeom>
        </p:spPr>
        <p:txBody>
          <a:bodyPr lIns="0" tIns="108000" rIns="0" bIns="0"/>
          <a:lstStyle>
            <a:lvl1pPr marL="271463" indent="-271463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110000"/>
              <a:buFontTx/>
              <a:buBlip>
                <a:blip r:embed="rId2"/>
              </a:buBlip>
              <a:defRPr sz="1800" b="1" cap="all" baseline="0"/>
            </a:lvl1pPr>
            <a:lvl2pPr marL="685800" indent="-228600">
              <a:lnSpc>
                <a:spcPct val="12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lnSpc>
                <a:spcPct val="12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–"/>
              <a:defRPr sz="1800"/>
            </a:lvl4pPr>
            <a:lvl5pPr marL="2057400" indent="-228600">
              <a:buFont typeface="Arial" panose="020B0604020202020204" pitchFamily="34" charset="0"/>
              <a:buChar char="–"/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85237E9-FAE2-460A-A68E-1ECA142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C0061D-7270-403F-A56F-66DF13ED91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056BA40-924F-48E1-92C1-1A8E553578CD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621EE7E4-55C6-41B5-902F-9795D4074A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EF89BF6F-AF17-4FC1-B4E3-C955097F06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063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ozot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23448B9F-7F15-43A4-BCFB-4BBF0959B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448663"/>
            <a:ext cx="11160124" cy="4291737"/>
          </a:xfrm>
          <a:prstGeom prst="rect">
            <a:avLst/>
          </a:prstGeom>
        </p:spPr>
        <p:txBody>
          <a:bodyPr lIns="0" tIns="108000" rIns="0" bIns="0"/>
          <a:lstStyle>
            <a:lvl1pPr marL="342900" indent="-342900">
              <a:lnSpc>
                <a:spcPct val="12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+mj-lt"/>
              <a:buAutoNum type="alphaUcPeriod"/>
              <a:defRPr sz="1800"/>
            </a:lvl1pPr>
            <a:lvl2pPr marL="800100" indent="-342900">
              <a:lnSpc>
                <a:spcPct val="120000"/>
              </a:lnSpc>
              <a:spcAft>
                <a:spcPts val="0"/>
              </a:spcAft>
              <a:buClr>
                <a:srgbClr val="00A050"/>
              </a:buClr>
              <a:buSzPct val="120000"/>
              <a:buFont typeface="+mj-lt"/>
              <a:buAutoNum type="arabicParenR"/>
              <a:defRPr sz="1800"/>
            </a:lvl2pPr>
            <a:lvl3pPr marL="1257300" indent="-342900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20000"/>
              <a:buFont typeface="+mj-lt"/>
              <a:buAutoNum type="arabicParenR"/>
              <a:defRPr sz="1800"/>
            </a:lvl3pPr>
            <a:lvl4pPr marL="1600200" indent="-228600">
              <a:buFont typeface="Arial" panose="020B0604020202020204" pitchFamily="34" charset="0"/>
              <a:buChar char="–"/>
              <a:defRPr sz="1800"/>
            </a:lvl4pPr>
            <a:lvl5pPr marL="2057400" indent="-228600">
              <a:buFont typeface="Arial" panose="020B0604020202020204" pitchFamily="34" charset="0"/>
              <a:buChar char="–"/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31506B0-DF63-4E04-AB66-859E98AF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CAED95-C32E-46D1-AC2B-E402B84D9EA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448B115-FD9D-42F1-AD9D-299DE2F9616F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60D334A-EFC2-430B-911A-A976B8754C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B82DC6C-220C-4C6E-A7DF-71BF30EE46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975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87DB86-11C7-4E48-9544-F1A5533F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2DC201-71CB-4F32-BD46-D67044F844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449388"/>
            <a:ext cx="11160125" cy="4284662"/>
          </a:xfrm>
        </p:spPr>
        <p:txBody>
          <a:bodyPr bIns="108000" numCol="2" spcCol="360000"/>
          <a:lstStyle>
            <a:lvl1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</a:lstStyle>
          <a:p>
            <a:pPr lvl="0"/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pPr lvl="0"/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congue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.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. </a:t>
            </a:r>
            <a:r>
              <a:rPr lang="hu-HU" dirty="0" err="1"/>
              <a:t>Fusce</a:t>
            </a:r>
            <a:r>
              <a:rPr lang="hu-HU" dirty="0"/>
              <a:t> </a:t>
            </a:r>
            <a:r>
              <a:rPr lang="hu-HU" dirty="0" err="1"/>
              <a:t>auctor</a:t>
            </a:r>
            <a:r>
              <a:rPr lang="hu-HU" dirty="0"/>
              <a:t> </a:t>
            </a:r>
            <a:r>
              <a:rPr lang="hu-HU" dirty="0" err="1"/>
              <a:t>nibh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dapibus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semper</a:t>
            </a:r>
            <a:r>
              <a:rPr lang="hu-HU" dirty="0"/>
              <a:t>,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,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</a:p>
          <a:p>
            <a:pPr lvl="0"/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  <a:p>
            <a:pPr lvl="0"/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26F93BD-0BDF-49CD-A433-8AA77AB1EA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D3A409D-28EC-40E1-AADF-C6C9A4F809E6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1E4755C-4016-4421-8BDB-4CC5DD262D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6731D2-25A1-4B61-82F8-B9CFA197D6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475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ábo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87DB86-11C7-4E48-9544-F1A5533F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2DC201-71CB-4F32-BD46-D67044F844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449388"/>
            <a:ext cx="11160125" cy="4284662"/>
          </a:xfrm>
        </p:spPr>
        <p:txBody>
          <a:bodyPr bIns="108000" numCol="1" spcCol="360000"/>
          <a:lstStyle>
            <a:lvl1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</a:lstStyle>
          <a:p>
            <a:pPr lvl="0"/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</a:t>
            </a:r>
          </a:p>
          <a:p>
            <a:pPr lvl="0"/>
            <a:r>
              <a:rPr lang="hu-HU" dirty="0"/>
              <a:t>Nulla </a:t>
            </a:r>
            <a:r>
              <a:rPr lang="hu-HU" dirty="0" err="1"/>
              <a:t>condimentum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vestibulum</a:t>
            </a:r>
            <a:r>
              <a:rPr lang="hu-HU" dirty="0"/>
              <a:t>. </a:t>
            </a:r>
            <a:r>
              <a:rPr lang="hu-HU" dirty="0" err="1"/>
              <a:t>Morbi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, </a:t>
            </a:r>
            <a:r>
              <a:rPr lang="hu-HU" dirty="0" err="1"/>
              <a:t>scelerisque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pellentesque</a:t>
            </a:r>
            <a:r>
              <a:rPr lang="hu-HU" dirty="0"/>
              <a:t>, </a:t>
            </a:r>
            <a:r>
              <a:rPr lang="hu-HU" dirty="0" err="1"/>
              <a:t>ultricies</a:t>
            </a:r>
            <a:r>
              <a:rPr lang="hu-HU" dirty="0"/>
              <a:t> a </a:t>
            </a:r>
            <a:r>
              <a:rPr lang="hu-HU" dirty="0" err="1"/>
              <a:t>nunc</a:t>
            </a:r>
            <a:r>
              <a:rPr lang="hu-HU" dirty="0"/>
              <a:t>. In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urna. </a:t>
            </a:r>
            <a:r>
              <a:rPr lang="hu-HU" dirty="0" err="1"/>
              <a:t>Proin</a:t>
            </a:r>
            <a:r>
              <a:rPr lang="hu-HU" dirty="0"/>
              <a:t> vitae elit </a:t>
            </a:r>
            <a:r>
              <a:rPr lang="hu-HU" dirty="0" err="1"/>
              <a:t>interdum</a:t>
            </a:r>
            <a:r>
              <a:rPr lang="hu-HU" dirty="0"/>
              <a:t>, </a:t>
            </a:r>
            <a:r>
              <a:rPr lang="hu-HU" dirty="0" err="1"/>
              <a:t>vehicula</a:t>
            </a:r>
            <a:r>
              <a:rPr lang="hu-HU" dirty="0"/>
              <a:t> sem </a:t>
            </a:r>
            <a:r>
              <a:rPr lang="hu-HU" dirty="0" err="1"/>
              <a:t>id</a:t>
            </a:r>
            <a:r>
              <a:rPr lang="hu-HU" dirty="0"/>
              <a:t>, </a:t>
            </a:r>
            <a:r>
              <a:rPr lang="hu-HU" dirty="0" err="1"/>
              <a:t>tempor</a:t>
            </a:r>
            <a:r>
              <a:rPr lang="hu-HU" dirty="0"/>
              <a:t> nulla. </a:t>
            </a:r>
            <a:r>
              <a:rPr lang="hu-HU" dirty="0" err="1"/>
              <a:t>Nam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sem </a:t>
            </a:r>
            <a:r>
              <a:rPr lang="hu-HU" dirty="0" err="1"/>
              <a:t>sed</a:t>
            </a:r>
            <a:r>
              <a:rPr lang="hu-HU" dirty="0"/>
              <a:t> mi </a:t>
            </a:r>
            <a:r>
              <a:rPr lang="hu-HU" dirty="0" err="1"/>
              <a:t>laoreet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in urna.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volutpat</a:t>
            </a:r>
            <a:r>
              <a:rPr lang="hu-HU" dirty="0"/>
              <a:t> felis. Nullam </a:t>
            </a:r>
            <a:r>
              <a:rPr lang="hu-HU" dirty="0" err="1"/>
              <a:t>nec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</a:t>
            </a:r>
            <a:r>
              <a:rPr lang="hu-HU" dirty="0" err="1"/>
              <a:t>blandit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congue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.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. </a:t>
            </a:r>
            <a:r>
              <a:rPr lang="hu-HU" dirty="0" err="1"/>
              <a:t>Fusce</a:t>
            </a:r>
            <a:r>
              <a:rPr lang="hu-HU" dirty="0"/>
              <a:t> </a:t>
            </a:r>
            <a:r>
              <a:rPr lang="hu-HU" dirty="0" err="1"/>
              <a:t>auctor</a:t>
            </a:r>
            <a:r>
              <a:rPr lang="hu-HU" dirty="0"/>
              <a:t> </a:t>
            </a:r>
            <a:r>
              <a:rPr lang="hu-HU" dirty="0" err="1"/>
              <a:t>nibh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dapibus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semper</a:t>
            </a:r>
            <a:r>
              <a:rPr lang="hu-HU" dirty="0"/>
              <a:t>,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, </a:t>
            </a:r>
            <a:r>
              <a:rPr lang="hu-HU" dirty="0" err="1"/>
              <a:t>mauris</a:t>
            </a:r>
            <a:r>
              <a:rPr lang="hu-HU" dirty="0"/>
              <a:t> turpis </a:t>
            </a:r>
            <a:r>
              <a:rPr lang="hu-HU" dirty="0" err="1"/>
              <a:t>tincidunt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,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tellus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rutrum</a:t>
            </a:r>
            <a:r>
              <a:rPr lang="hu-HU" dirty="0"/>
              <a:t> est </a:t>
            </a:r>
            <a:r>
              <a:rPr lang="hu-HU" dirty="0" err="1"/>
              <a:t>eu</a:t>
            </a:r>
            <a:r>
              <a:rPr lang="hu-HU" dirty="0"/>
              <a:t> nulla </a:t>
            </a:r>
            <a:r>
              <a:rPr lang="hu-HU" dirty="0" err="1"/>
              <a:t>mollis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dignissim</a:t>
            </a:r>
            <a:r>
              <a:rPr lang="hu-HU" dirty="0"/>
              <a:t> </a:t>
            </a:r>
            <a:r>
              <a:rPr lang="hu-HU" dirty="0" err="1"/>
              <a:t>libero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089E024-6AE5-4464-AFFA-B89D6BF732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37F9465-C95C-40DA-97A5-FB4BB1ECD3AA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C49CE72-8EF7-43CF-A338-E84DE1F236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7144D93-F031-4B02-8F2A-A5DC8072B8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746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87DB86-11C7-4E48-9544-F1A5533F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92DC201-71CB-4F32-BD46-D67044F844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6209" y="1449388"/>
            <a:ext cx="5329854" cy="4284662"/>
          </a:xfrm>
        </p:spPr>
        <p:txBody>
          <a:bodyPr bIns="108000" numCol="1" spcCol="360000"/>
          <a:lstStyle>
            <a:lvl1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</a:lstStyle>
          <a:p>
            <a:pPr lvl="0"/>
            <a:r>
              <a:rPr lang="hu-HU" dirty="0" err="1"/>
              <a:t>Pellentesque</a:t>
            </a:r>
            <a:r>
              <a:rPr lang="hu-HU" dirty="0"/>
              <a:t> </a:t>
            </a:r>
            <a:r>
              <a:rPr lang="hu-HU" dirty="0" err="1"/>
              <a:t>euismod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tortor </a:t>
            </a:r>
            <a:r>
              <a:rPr lang="hu-HU" dirty="0" err="1"/>
              <a:t>faucibus</a:t>
            </a:r>
            <a:r>
              <a:rPr lang="hu-HU" dirty="0"/>
              <a:t>, eget </a:t>
            </a:r>
            <a:r>
              <a:rPr lang="hu-HU" dirty="0" err="1"/>
              <a:t>laoreet</a:t>
            </a:r>
            <a:r>
              <a:rPr lang="hu-HU" dirty="0"/>
              <a:t> turpis </a:t>
            </a:r>
            <a:r>
              <a:rPr lang="hu-HU" dirty="0" err="1"/>
              <a:t>tempus</a:t>
            </a:r>
            <a:r>
              <a:rPr lang="hu-HU" dirty="0"/>
              <a:t>. </a:t>
            </a:r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malesuada</a:t>
            </a:r>
            <a:r>
              <a:rPr lang="hu-HU" dirty="0"/>
              <a:t> elit </a:t>
            </a:r>
            <a:r>
              <a:rPr lang="hu-HU" dirty="0" err="1"/>
              <a:t>efficitur</a:t>
            </a:r>
            <a:r>
              <a:rPr lang="hu-HU" dirty="0"/>
              <a:t>, </a:t>
            </a:r>
            <a:r>
              <a:rPr lang="hu-HU" dirty="0" err="1"/>
              <a:t>accumsan</a:t>
            </a:r>
            <a:r>
              <a:rPr lang="hu-HU" dirty="0"/>
              <a:t> urna </a:t>
            </a:r>
            <a:r>
              <a:rPr lang="hu-HU" dirty="0" err="1"/>
              <a:t>at</a:t>
            </a:r>
            <a:r>
              <a:rPr lang="hu-HU" dirty="0"/>
              <a:t>, </a:t>
            </a:r>
            <a:r>
              <a:rPr lang="hu-HU" dirty="0" err="1"/>
              <a:t>egestas</a:t>
            </a:r>
            <a:r>
              <a:rPr lang="hu-HU" dirty="0"/>
              <a:t> </a:t>
            </a:r>
            <a:r>
              <a:rPr lang="hu-HU" dirty="0" err="1"/>
              <a:t>mauris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justo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ex </a:t>
            </a:r>
            <a:r>
              <a:rPr lang="hu-HU" dirty="0" err="1"/>
              <a:t>mollis</a:t>
            </a:r>
            <a:r>
              <a:rPr lang="hu-HU" dirty="0"/>
              <a:t>, in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. Integer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eros</a:t>
            </a:r>
            <a:r>
              <a:rPr lang="hu-HU" dirty="0"/>
              <a:t>, </a:t>
            </a:r>
            <a:r>
              <a:rPr lang="hu-HU" dirty="0" err="1"/>
              <a:t>faucibus</a:t>
            </a:r>
            <a:r>
              <a:rPr lang="hu-HU" dirty="0"/>
              <a:t> vitae </a:t>
            </a:r>
            <a:r>
              <a:rPr lang="hu-HU" dirty="0" err="1"/>
              <a:t>iaculis</a:t>
            </a:r>
            <a:r>
              <a:rPr lang="hu-HU" dirty="0"/>
              <a:t> a, </a:t>
            </a:r>
            <a:r>
              <a:rPr lang="hu-HU" dirty="0" err="1"/>
              <a:t>placerat</a:t>
            </a:r>
            <a:r>
              <a:rPr lang="hu-HU" dirty="0"/>
              <a:t> eget </a:t>
            </a:r>
            <a:r>
              <a:rPr lang="hu-HU" dirty="0" err="1"/>
              <a:t>ligula</a:t>
            </a:r>
            <a:r>
              <a:rPr lang="hu-HU" dirty="0"/>
              <a:t>. </a:t>
            </a:r>
            <a:r>
              <a:rPr lang="hu-HU" dirty="0" err="1"/>
              <a:t>Curabitur</a:t>
            </a:r>
            <a:r>
              <a:rPr lang="hu-HU" dirty="0"/>
              <a:t> in </a:t>
            </a:r>
            <a:r>
              <a:rPr lang="hu-HU" dirty="0" err="1"/>
              <a:t>felis</a:t>
            </a:r>
            <a:r>
              <a:rPr lang="hu-HU" dirty="0"/>
              <a:t> </a:t>
            </a:r>
            <a:r>
              <a:rPr lang="hu-HU" dirty="0" err="1"/>
              <a:t>augue</a:t>
            </a:r>
            <a:r>
              <a:rPr lang="hu-HU" dirty="0"/>
              <a:t>.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bibendum</a:t>
            </a:r>
            <a:r>
              <a:rPr lang="hu-HU" dirty="0"/>
              <a:t>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suscipit</a:t>
            </a:r>
            <a:r>
              <a:rPr lang="hu-HU" dirty="0"/>
              <a:t>. </a:t>
            </a:r>
            <a:r>
              <a:rPr lang="hu-HU" dirty="0" err="1"/>
              <a:t>Mauris</a:t>
            </a:r>
            <a:r>
              <a:rPr lang="hu-HU" dirty="0"/>
              <a:t> vitae </a:t>
            </a:r>
            <a:r>
              <a:rPr lang="hu-HU" dirty="0" err="1"/>
              <a:t>lacus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neque</a:t>
            </a:r>
            <a:r>
              <a:rPr lang="hu-HU" dirty="0"/>
              <a:t> </a:t>
            </a:r>
            <a:r>
              <a:rPr lang="hu-HU" dirty="0" err="1"/>
              <a:t>vulputate</a:t>
            </a:r>
            <a:r>
              <a:rPr lang="hu-HU" dirty="0"/>
              <a:t> </a:t>
            </a:r>
            <a:r>
              <a:rPr lang="hu-HU" dirty="0" err="1"/>
              <a:t>tincidunt</a:t>
            </a:r>
            <a:r>
              <a:rPr lang="hu-HU" dirty="0"/>
              <a:t>. </a:t>
            </a:r>
          </a:p>
          <a:p>
            <a:pPr lvl="0"/>
            <a:r>
              <a:rPr lang="hu-HU" dirty="0" err="1"/>
              <a:t>Donec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 </a:t>
            </a:r>
            <a:r>
              <a:rPr lang="hu-HU" dirty="0" err="1"/>
              <a:t>pulvinar</a:t>
            </a:r>
            <a:r>
              <a:rPr lang="hu-HU" dirty="0"/>
              <a:t> </a:t>
            </a:r>
            <a:r>
              <a:rPr lang="hu-HU" dirty="0" err="1"/>
              <a:t>risus</a:t>
            </a:r>
            <a:r>
              <a:rPr lang="hu-HU" dirty="0"/>
              <a:t>. </a:t>
            </a:r>
            <a:r>
              <a:rPr lang="hu-HU" dirty="0" err="1"/>
              <a:t>Praesent</a:t>
            </a:r>
            <a:r>
              <a:rPr lang="hu-HU" dirty="0"/>
              <a:t> </a:t>
            </a:r>
            <a:r>
              <a:rPr lang="hu-HU" dirty="0" err="1"/>
              <a:t>gravida</a:t>
            </a:r>
            <a:r>
              <a:rPr lang="hu-HU" dirty="0"/>
              <a:t> </a:t>
            </a:r>
            <a:r>
              <a:rPr lang="hu-HU" dirty="0" err="1"/>
              <a:t>sollicitudin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vestibulum</a:t>
            </a:r>
            <a:r>
              <a:rPr lang="hu-HU" dirty="0"/>
              <a:t> </a:t>
            </a:r>
            <a:r>
              <a:rPr lang="hu-HU" dirty="0" err="1"/>
              <a:t>luctus</a:t>
            </a:r>
            <a:r>
              <a:rPr lang="hu-HU" dirty="0"/>
              <a:t> </a:t>
            </a:r>
            <a:r>
              <a:rPr lang="hu-HU" dirty="0" err="1"/>
              <a:t>erat</a:t>
            </a:r>
            <a:r>
              <a:rPr lang="hu-HU" dirty="0"/>
              <a:t> </a:t>
            </a:r>
            <a:r>
              <a:rPr lang="hu-HU" dirty="0" err="1"/>
              <a:t>facilisis</a:t>
            </a:r>
            <a:r>
              <a:rPr lang="hu-HU" dirty="0"/>
              <a:t> </a:t>
            </a:r>
            <a:r>
              <a:rPr lang="hu-HU" dirty="0" err="1"/>
              <a:t>cursus</a:t>
            </a:r>
            <a:r>
              <a:rPr lang="hu-HU" dirty="0"/>
              <a:t>. </a:t>
            </a:r>
            <a:r>
              <a:rPr lang="hu-HU" dirty="0" err="1"/>
              <a:t>Proin</a:t>
            </a:r>
            <a:r>
              <a:rPr lang="hu-HU" dirty="0"/>
              <a:t> </a:t>
            </a:r>
            <a:r>
              <a:rPr lang="hu-HU" dirty="0" err="1"/>
              <a:t>sagittis</a:t>
            </a:r>
            <a:r>
              <a:rPr lang="hu-HU" dirty="0"/>
              <a:t> </a:t>
            </a:r>
            <a:r>
              <a:rPr lang="hu-HU" dirty="0" err="1"/>
              <a:t>arcu</a:t>
            </a:r>
            <a:r>
              <a:rPr lang="hu-HU" dirty="0"/>
              <a:t> </a:t>
            </a:r>
            <a:r>
              <a:rPr lang="hu-HU" dirty="0" err="1"/>
              <a:t>felis</a:t>
            </a:r>
            <a:r>
              <a:rPr lang="hu-HU" dirty="0"/>
              <a:t>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accumsan</a:t>
            </a:r>
            <a:r>
              <a:rPr lang="hu-HU" dirty="0"/>
              <a:t> urna elementum </a:t>
            </a:r>
            <a:r>
              <a:rPr lang="hu-HU" dirty="0" err="1"/>
              <a:t>quis</a:t>
            </a:r>
            <a:r>
              <a:rPr lang="hu-HU" dirty="0"/>
              <a:t>.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47F136F-C6F0-4C3E-9E9A-E64FA56798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3875" y="1449388"/>
            <a:ext cx="5572125" cy="42846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Tartalom beszúrása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E296999-BA8D-4132-8BF6-48E013D44C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440DB3-0B5C-4B78-93E8-6749C7B289D8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3B3E9D-EBF9-48C5-B867-5C1B2F3A19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BC905BA-4362-4AF8-A112-20AF95C442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317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87DB86-11C7-4E48-9544-F1A5533F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47F136F-C6F0-4C3E-9E9A-E64FA56798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3875" y="1449388"/>
            <a:ext cx="11152187" cy="42846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Tartalom beszúrása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E787DCF-3697-4610-80EB-A503BD6793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0755C7-3D96-4787-85AC-9E1A305113F4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06A7CB-0BAB-4787-BE22-C048A409D6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1214BD-2946-4812-A8C3-8AF4124733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771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87DB86-11C7-4E48-9544-F1A5533F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Kép helye 4">
            <a:extLst>
              <a:ext uri="{FF2B5EF4-FFF2-40B4-BE49-F238E27FC236}">
                <a16:creationId xmlns:a16="http://schemas.microsoft.com/office/drawing/2014/main" id="{C05CC31E-D3D3-4944-AED4-544CBC461E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8" y="1670264"/>
            <a:ext cx="3556000" cy="29432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hu-HU"/>
          </a:p>
        </p:txBody>
      </p:sp>
      <p:sp>
        <p:nvSpPr>
          <p:cNvPr id="11" name="Kép helye 4">
            <a:extLst>
              <a:ext uri="{FF2B5EF4-FFF2-40B4-BE49-F238E27FC236}">
                <a16:creationId xmlns:a16="http://schemas.microsoft.com/office/drawing/2014/main" id="{BFFEA30E-C714-468E-BECB-BFF0CF5916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0" y="1670264"/>
            <a:ext cx="3556000" cy="29432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hu-HU"/>
          </a:p>
        </p:txBody>
      </p:sp>
      <p:sp>
        <p:nvSpPr>
          <p:cNvPr id="12" name="Kép helye 4">
            <a:extLst>
              <a:ext uri="{FF2B5EF4-FFF2-40B4-BE49-F238E27FC236}">
                <a16:creationId xmlns:a16="http://schemas.microsoft.com/office/drawing/2014/main" id="{9E13D575-3B94-4B8D-B952-6C6211F7A0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0062" y="1670264"/>
            <a:ext cx="3556000" cy="29432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D0CB455C-7F8B-4260-8E8E-BE590C135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4730750"/>
            <a:ext cx="3556000" cy="1003300"/>
          </a:xfrm>
        </p:spPr>
        <p:txBody>
          <a:bodyPr tIns="0" bIns="10800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3" name="Szöveg helye 6">
            <a:extLst>
              <a:ext uri="{FF2B5EF4-FFF2-40B4-BE49-F238E27FC236}">
                <a16:creationId xmlns:a16="http://schemas.microsoft.com/office/drawing/2014/main" id="{D8ED0A21-7FDC-4C1F-91BC-FBAC7BE35A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0" y="4730750"/>
            <a:ext cx="3556000" cy="1003300"/>
          </a:xfrm>
        </p:spPr>
        <p:txBody>
          <a:bodyPr tIns="0" bIns="10800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14" name="Szöveg helye 6">
            <a:extLst>
              <a:ext uri="{FF2B5EF4-FFF2-40B4-BE49-F238E27FC236}">
                <a16:creationId xmlns:a16="http://schemas.microsoft.com/office/drawing/2014/main" id="{79147162-4906-41DB-B1C9-ECEFCB6B38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0063" y="4730750"/>
            <a:ext cx="3556000" cy="1003300"/>
          </a:xfrm>
        </p:spPr>
        <p:txBody>
          <a:bodyPr tIns="0" bIns="10800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hu-HU" dirty="0"/>
              <a:t>Képaláírás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A606300-6AFB-4B42-9773-620F3F1A021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017C01-AE53-4FA6-8861-E2B3CE0B19BF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3E020A1-B35D-4DEA-8545-6B9CA65DD3E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680FD6-DBCD-484A-9431-423EFFEE0C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96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képpel és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átum helye 15">
            <a:extLst>
              <a:ext uri="{FF2B5EF4-FFF2-40B4-BE49-F238E27FC236}">
                <a16:creationId xmlns:a16="http://schemas.microsoft.com/office/drawing/2014/main" id="{ACA8C94A-A863-4EB0-B0AB-CEE7434778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EC2702-5875-465B-A7CF-2C9AFC89C3C9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17" name="Élőláb helye 16">
            <a:extLst>
              <a:ext uri="{FF2B5EF4-FFF2-40B4-BE49-F238E27FC236}">
                <a16:creationId xmlns:a16="http://schemas.microsoft.com/office/drawing/2014/main" id="{FCF9D038-51C1-4CEF-B35B-C5C0DA220C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hu-HU"/>
              <a:t>Előadó neve – Cég neve </a:t>
            </a:r>
            <a:br>
              <a:rPr lang="hu-HU"/>
            </a:br>
            <a:r>
              <a:rPr lang="hu-HU"/>
              <a:t>átállítható a Beszúrás / Élőfej és élőláb menüpont alatt (alkalmazás - Mindegyik)</a:t>
            </a:r>
            <a:endParaRPr lang="hu-HU" dirty="0"/>
          </a:p>
        </p:txBody>
      </p:sp>
      <p:sp>
        <p:nvSpPr>
          <p:cNvPr id="5" name="Kép helye 4">
            <a:extLst>
              <a:ext uri="{FF2B5EF4-FFF2-40B4-BE49-F238E27FC236}">
                <a16:creationId xmlns:a16="http://schemas.microsoft.com/office/drawing/2014/main" id="{06641428-7731-413D-BC85-EE414B1FA6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390" y="3035988"/>
            <a:ext cx="5572125" cy="2698063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8" name="Szöveg helye 5">
            <a:extLst>
              <a:ext uri="{FF2B5EF4-FFF2-40B4-BE49-F238E27FC236}">
                <a16:creationId xmlns:a16="http://schemas.microsoft.com/office/drawing/2014/main" id="{276ED370-DCA3-4AC3-A659-DA68A10E8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2621463"/>
            <a:ext cx="11152188" cy="3423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cap="all" baseline="0">
                <a:solidFill>
                  <a:schemeClr val="bg1">
                    <a:alpha val="60000"/>
                  </a:schemeClr>
                </a:solidFill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BDC1B640-2477-4D4D-8F64-D12BBD9D2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(2 soros is lehet)</a:t>
            </a:r>
          </a:p>
        </p:txBody>
      </p:sp>
    </p:spTree>
    <p:extLst>
      <p:ext uri="{BB962C8B-B14F-4D97-AF65-F5344CB8AC3E}">
        <p14:creationId xmlns:p14="http://schemas.microsoft.com/office/powerpoint/2010/main" val="396041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036E7EB6-182B-4003-9A1A-CD0FBC64AB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86BBD8-CFC6-49A2-B767-1FAE8168B24B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0A530EC2-F904-46BA-9016-043965927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Témaelválasztó címe</a:t>
            </a:r>
            <a:br>
              <a:rPr lang="hu-HU" dirty="0"/>
            </a:br>
            <a:r>
              <a:rPr lang="hu-HU" dirty="0"/>
              <a:t>(2 soros is lehet)</a:t>
            </a: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3D3726E7-EC36-4120-B3AE-A4192179DA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2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036E7EB6-182B-4003-9A1A-CD0FBC64AB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4D78B5-2E63-4D90-927D-44534BEBDF49}" type="datetime1">
              <a:rPr lang="hu-HU" smtClean="0"/>
              <a:pPr/>
              <a:t>2020.09.27</a:t>
            </a:fld>
            <a:endParaRPr lang="hu-HU" dirty="0"/>
          </a:p>
        </p:txBody>
      </p:sp>
      <p:sp>
        <p:nvSpPr>
          <p:cNvPr id="5" name="Szöveg helye 6">
            <a:extLst>
              <a:ext uri="{FF2B5EF4-FFF2-40B4-BE49-F238E27FC236}">
                <a16:creationId xmlns:a16="http://schemas.microsoft.com/office/drawing/2014/main" id="{46C8CC07-9D7C-4981-8A06-79D4E41B5D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3017970"/>
            <a:ext cx="11160125" cy="169505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cap="all" baseline="0">
                <a:solidFill>
                  <a:schemeClr val="bg1">
                    <a:alpha val="60000"/>
                  </a:schemeClr>
                </a:solidFill>
              </a:defRPr>
            </a:lvl1pPr>
            <a:lvl2pPr marL="457200" indent="0">
              <a:buNone/>
              <a:defRPr cap="all" baseline="0"/>
            </a:lvl2pPr>
            <a:lvl3pPr marL="914400" indent="0">
              <a:buNone/>
              <a:defRPr cap="all" baseline="0"/>
            </a:lvl3pPr>
            <a:lvl4pPr marL="1371600" indent="0">
              <a:buNone/>
              <a:defRPr cap="all" baseline="0"/>
            </a:lvl4pPr>
            <a:lvl5pPr marL="1828800" indent="0">
              <a:buNone/>
              <a:defRPr cap="all" baseline="0"/>
            </a:lvl5pPr>
          </a:lstStyle>
          <a:p>
            <a:pPr lvl="0"/>
            <a:r>
              <a:rPr lang="hu-HU" dirty="0"/>
              <a:t>Témaelválasztó </a:t>
            </a:r>
            <a:r>
              <a:rPr lang="hu-HU" dirty="0" err="1"/>
              <a:t>aLcím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(2 soros is lehet)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0A530EC2-F904-46BA-9016-043965927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Témaelválasztó címe</a:t>
            </a:r>
            <a:br>
              <a:rPr lang="hu-HU" dirty="0"/>
            </a:br>
            <a:r>
              <a:rPr lang="hu-HU" dirty="0"/>
              <a:t>(2 soros is lehet)</a:t>
            </a: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5D551750-E353-401C-9762-E57509EF1C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1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átum helye 7">
            <a:extLst>
              <a:ext uri="{FF2B5EF4-FFF2-40B4-BE49-F238E27FC236}">
                <a16:creationId xmlns:a16="http://schemas.microsoft.com/office/drawing/2014/main" id="{6A176AB0-AF66-4D0C-AB0C-8087B0617B0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66E17C-31FB-4401-84B5-FAA2D156D6CF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DF3C0291-2546-436F-AA19-4C42DF7E0D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b="1" dirty="0">
              <a:cs typeface="Arial" panose="020B0604020202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51480E7-02EF-468A-9AFA-79379B8B00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728663"/>
            <a:ext cx="11160126" cy="213165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226033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átum helye 7">
            <a:extLst>
              <a:ext uri="{FF2B5EF4-FFF2-40B4-BE49-F238E27FC236}">
                <a16:creationId xmlns:a16="http://schemas.microsoft.com/office/drawing/2014/main" id="{4BF9E792-7046-4321-A7D6-F7463790361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149B021-2CE4-4B30-A436-405259B02B50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73301674-9F45-491B-A251-ED587E9453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b="1" dirty="0">
              <a:cs typeface="Arial" panose="020B0604020202020204" pitchFamily="34" charset="0"/>
            </a:endParaRPr>
          </a:p>
        </p:txBody>
      </p:sp>
      <p:sp>
        <p:nvSpPr>
          <p:cNvPr id="11" name="Kép helye 5">
            <a:extLst>
              <a:ext uri="{FF2B5EF4-FFF2-40B4-BE49-F238E27FC236}">
                <a16:creationId xmlns:a16="http://schemas.microsoft.com/office/drawing/2014/main" id="{09B657CB-F76C-40D2-8523-48DB7EBC1F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597" y="2503081"/>
            <a:ext cx="5362698" cy="271917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hu-HU"/>
          </a:p>
        </p:txBody>
      </p:sp>
      <p:sp>
        <p:nvSpPr>
          <p:cNvPr id="12" name="Kép helye 5">
            <a:extLst>
              <a:ext uri="{FF2B5EF4-FFF2-40B4-BE49-F238E27FC236}">
                <a16:creationId xmlns:a16="http://schemas.microsoft.com/office/drawing/2014/main" id="{4401D93B-9AFB-4EAD-83AD-1EFDA22BF8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3365" y="2503081"/>
            <a:ext cx="5362698" cy="271917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hu-HU"/>
          </a:p>
        </p:txBody>
      </p:sp>
      <p:sp>
        <p:nvSpPr>
          <p:cNvPr id="14" name="Cím 13">
            <a:extLst>
              <a:ext uri="{FF2B5EF4-FFF2-40B4-BE49-F238E27FC236}">
                <a16:creationId xmlns:a16="http://schemas.microsoft.com/office/drawing/2014/main" id="{8FD542C6-2E2D-48E8-A0CE-704A5350E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728663"/>
            <a:ext cx="11160126" cy="1446978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293752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átum helye 19">
            <a:extLst>
              <a:ext uri="{FF2B5EF4-FFF2-40B4-BE49-F238E27FC236}">
                <a16:creationId xmlns:a16="http://schemas.microsoft.com/office/drawing/2014/main" id="{3289D43D-0D34-4657-89D0-E9D894CD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6589-1857-42E9-836B-887670370F2A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22" name="Dia számának helye 21">
            <a:extLst>
              <a:ext uri="{FF2B5EF4-FFF2-40B4-BE49-F238E27FC236}">
                <a16:creationId xmlns:a16="http://schemas.microsoft.com/office/drawing/2014/main" id="{765EA6BF-C7B7-4E3B-A267-CD2A9200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49112068-F628-44A4-970D-B8E72440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331703A6-68F1-4591-9230-44D1C55AE9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szlopo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131FF116-E440-40F3-A854-9874A3848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875" y="1957388"/>
            <a:ext cx="3529013" cy="3776662"/>
          </a:xfrm>
          <a:solidFill>
            <a:schemeClr val="bg1">
              <a:lumMod val="95000"/>
            </a:schemeClr>
          </a:solidFill>
        </p:spPr>
        <p:txBody>
          <a:bodyPr lIns="108000" rIns="72000" bIns="108000"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3" name="Szöveg helye 2">
            <a:extLst>
              <a:ext uri="{FF2B5EF4-FFF2-40B4-BE49-F238E27FC236}">
                <a16:creationId xmlns:a16="http://schemas.microsoft.com/office/drawing/2014/main" id="{7D691AE8-4B1A-445A-8F55-813EBDF39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823" y="1957388"/>
            <a:ext cx="3529013" cy="3776662"/>
          </a:xfrm>
          <a:solidFill>
            <a:schemeClr val="bg1">
              <a:lumMod val="95000"/>
            </a:schemeClr>
          </a:solidFill>
        </p:spPr>
        <p:txBody>
          <a:bodyPr lIns="108000" rIns="72000" bIns="108000"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B49C1019-8C51-47CD-AEE7-1EA60FC00D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7771" y="1957388"/>
            <a:ext cx="3529013" cy="3776662"/>
          </a:xfrm>
          <a:solidFill>
            <a:schemeClr val="bg1">
              <a:lumMod val="95000"/>
            </a:schemeClr>
          </a:solidFill>
        </p:spPr>
        <p:txBody>
          <a:bodyPr lIns="108000" rIns="72000" bIns="108000"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F1452E7-9F21-4FB7-BC23-961B3EA97A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449388"/>
            <a:ext cx="3536950" cy="508000"/>
          </a:xfrm>
          <a:solidFill>
            <a:schemeClr val="accent1"/>
          </a:solidFill>
        </p:spPr>
        <p:txBody>
          <a:bodyPr tIns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buNone/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1.cím</a:t>
            </a:r>
          </a:p>
        </p:txBody>
      </p:sp>
      <p:sp>
        <p:nvSpPr>
          <p:cNvPr id="15" name="Szöveg helye 4">
            <a:extLst>
              <a:ext uri="{FF2B5EF4-FFF2-40B4-BE49-F238E27FC236}">
                <a16:creationId xmlns:a16="http://schemas.microsoft.com/office/drawing/2014/main" id="{6D43E695-424D-4762-B5D9-E03BB55160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5" y="1449388"/>
            <a:ext cx="3536950" cy="508000"/>
          </a:xfrm>
          <a:solidFill>
            <a:schemeClr val="accent4"/>
          </a:solidFill>
        </p:spPr>
        <p:txBody>
          <a:bodyPr tIns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buNone/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2.cím</a:t>
            </a:r>
          </a:p>
        </p:txBody>
      </p:sp>
      <p:sp>
        <p:nvSpPr>
          <p:cNvPr id="16" name="Szöveg helye 4">
            <a:extLst>
              <a:ext uri="{FF2B5EF4-FFF2-40B4-BE49-F238E27FC236}">
                <a16:creationId xmlns:a16="http://schemas.microsoft.com/office/drawing/2014/main" id="{1B69EE50-92CF-4E36-9713-56E6450AA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39834" y="1449388"/>
            <a:ext cx="3536950" cy="508000"/>
          </a:xfrm>
          <a:solidFill>
            <a:schemeClr val="accent5"/>
          </a:solidFill>
        </p:spPr>
        <p:txBody>
          <a:bodyPr tIns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buNone/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algn="ctr" defTabSz="914400" rtl="0" eaLnBrk="1" latinLnBrk="0" hangingPunct="1">
              <a:lnSpc>
                <a:spcPct val="150000"/>
              </a:lnSpc>
              <a:defRPr lang="hu-HU" sz="1800" b="1" kern="16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/>
              <a:t>3.cím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F0AD7A-E344-4DF9-A0AA-37DE69C4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49CDFB-5BAC-42C8-9346-E905953B49F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59E1F61-7C5B-4B36-B083-FFE922C6BC07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721AAF0-B09A-4607-9726-DB8785D94F1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487F011-225C-4C56-B09B-2F25AE9768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840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>
            <a:extLst>
              <a:ext uri="{FF2B5EF4-FFF2-40B4-BE49-F238E27FC236}">
                <a16:creationId xmlns:a16="http://schemas.microsoft.com/office/drawing/2014/main" id="{23448B9F-7F15-43A4-BCFB-4BBF0959B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1448663"/>
            <a:ext cx="11160124" cy="4285387"/>
          </a:xfrm>
          <a:prstGeom prst="rect">
            <a:avLst/>
          </a:prstGeom>
        </p:spPr>
        <p:txBody>
          <a:bodyPr lIns="0" tIns="108000" rIns="0" bIns="0"/>
          <a:lstStyle>
            <a:lvl1pPr marL="228600" indent="-228600">
              <a:lnSpc>
                <a:spcPct val="12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800"/>
            </a:lvl1pPr>
            <a:lvl2pPr marL="685800" indent="-228600">
              <a:lnSpc>
                <a:spcPct val="120000"/>
              </a:lnSpc>
              <a:spcAft>
                <a:spcPts val="0"/>
              </a:spcAft>
              <a:buClr>
                <a:srgbClr val="00A050"/>
              </a:buClr>
              <a:buFont typeface="Arial" panose="020B0604020202020204" pitchFamily="34" charset="0"/>
              <a:buChar char="–"/>
              <a:defRPr sz="1800"/>
            </a:lvl2pPr>
            <a:lvl3pPr marL="1143000" indent="-228600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–"/>
              <a:defRPr sz="1800"/>
            </a:lvl3pPr>
            <a:lvl4pPr marL="1600200" indent="-228600">
              <a:buFont typeface="Arial" panose="020B0604020202020204" pitchFamily="34" charset="0"/>
              <a:buChar char="–"/>
              <a:defRPr sz="1800"/>
            </a:lvl4pPr>
            <a:lvl5pPr marL="2057400" indent="-228600">
              <a:buFont typeface="Arial" panose="020B0604020202020204" pitchFamily="34" charset="0"/>
              <a:buChar char="–"/>
              <a:defRPr sz="18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85237E9-FAE2-460A-A68E-1ECA142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2AAC21A-735A-4CE3-B6C3-894CA260D3B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CCA06DF-47F0-4362-A734-7A3CF17CDC2C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F1E839C-D0F4-4AE0-BD77-7F179B2FEB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90FD8A06-2BB1-4632-B8C4-16A83DD302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593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id="{971EC59D-3238-4D7B-9B00-1985B8BE54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34" y="4504"/>
            <a:ext cx="8729566" cy="6858000"/>
          </a:xfrm>
          <a:prstGeom prst="rect">
            <a:avLst/>
          </a:prstGeom>
        </p:spPr>
      </p:pic>
      <p:sp>
        <p:nvSpPr>
          <p:cNvPr id="2" name="Cím helye 1">
            <a:extLst>
              <a:ext uri="{FF2B5EF4-FFF2-40B4-BE49-F238E27FC236}">
                <a16:creationId xmlns:a16="http://schemas.microsoft.com/office/drawing/2014/main" id="{4AC1BE81-5BC6-4DAA-888B-DBD34DE1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362014"/>
            <a:ext cx="9249538" cy="1251045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dirty="0"/>
              <a:t>CÍM</a:t>
            </a:r>
            <a:br>
              <a:rPr lang="hu-HU" dirty="0"/>
            </a:br>
            <a:r>
              <a:rPr lang="hu-HU" dirty="0"/>
              <a:t>(2 soros is lehet)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64B87D-A71A-409F-93E6-FDBC579B6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5876925"/>
            <a:ext cx="9147255" cy="69491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3D390D97-AE16-4284-81B3-1A49F74C7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3034" y="6336000"/>
            <a:ext cx="1513030" cy="2323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hu-HU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33DA4C-AE32-4205-9155-2D9F7B832EC6}" type="datetime1">
              <a:rPr lang="hu-HU" smtClean="0"/>
              <a:t>2020.09.27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C3331EF3-8BA7-4C72-B75E-399A100D59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5937" y="509809"/>
            <a:ext cx="1841369" cy="61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459">
          <p15:clr>
            <a:srgbClr val="F26B43"/>
          </p15:clr>
        </p15:guide>
        <p15:guide id="6" orient="horz" pos="3612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37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AB865B99-DA30-45D5-A955-F208FA60EA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34" y="4504"/>
            <a:ext cx="8729566" cy="6858000"/>
          </a:xfrm>
          <a:prstGeom prst="rect">
            <a:avLst/>
          </a:prstGeom>
        </p:spPr>
      </p:pic>
      <p:sp>
        <p:nvSpPr>
          <p:cNvPr id="17" name="Téglalap 16">
            <a:extLst>
              <a:ext uri="{FF2B5EF4-FFF2-40B4-BE49-F238E27FC236}">
                <a16:creationId xmlns:a16="http://schemas.microsoft.com/office/drawing/2014/main" id="{7270C63A-D005-4931-B98B-772DD52DFDA9}"/>
              </a:ext>
            </a:extLst>
          </p:cNvPr>
          <p:cNvSpPr/>
          <p:nvPr userDrawn="1"/>
        </p:nvSpPr>
        <p:spPr>
          <a:xfrm>
            <a:off x="0" y="5559189"/>
            <a:ext cx="12192000" cy="1298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4AC1BE81-5BC6-4DAA-888B-DBD34DE1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728663"/>
            <a:ext cx="11160126" cy="228930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dirty="0"/>
              <a:t>Témaelválasztó címe</a:t>
            </a:r>
            <a:br>
              <a:rPr lang="hu-HU" dirty="0"/>
            </a:br>
            <a:r>
              <a:rPr lang="hu-HU" dirty="0"/>
              <a:t>(2 soros is lehet)</a:t>
            </a: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3D390D97-AE16-4284-81B3-1A49F74C7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6" y="6336000"/>
            <a:ext cx="9138595" cy="2323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hu-HU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CA8F55F-CC1F-42F0-B181-D8D245983CC2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13" name="Élőláb helye 3">
            <a:extLst>
              <a:ext uri="{FF2B5EF4-FFF2-40B4-BE49-F238E27FC236}">
                <a16:creationId xmlns:a16="http://schemas.microsoft.com/office/drawing/2014/main" id="{020B9F0D-87A2-40ED-A536-70761B30D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5734050"/>
            <a:ext cx="9147255" cy="5746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E57E7A93-9437-4659-81C8-736A89142F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39735" y="5944118"/>
            <a:ext cx="1575721" cy="5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4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4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459">
          <p15:clr>
            <a:srgbClr val="F26B43"/>
          </p15:clr>
        </p15:guide>
        <p15:guide id="6" orient="horz" pos="3612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39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B4E2F112-7D09-411A-81D0-6005581EB1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72" y="0"/>
            <a:ext cx="8661128" cy="6858000"/>
          </a:xfrm>
          <a:prstGeom prst="rect">
            <a:avLst/>
          </a:prstGeom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97C59760-D464-4B7B-B822-5509E056066E}"/>
              </a:ext>
            </a:extLst>
          </p:cNvPr>
          <p:cNvSpPr/>
          <p:nvPr userDrawn="1"/>
        </p:nvSpPr>
        <p:spPr>
          <a:xfrm>
            <a:off x="0" y="5559189"/>
            <a:ext cx="12192000" cy="1298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4AC1BE81-5BC6-4DAA-888B-DBD34DE1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728663"/>
            <a:ext cx="11160126" cy="17307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64B87D-A71A-409F-93E6-FDBC579B6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5734050"/>
            <a:ext cx="9147255" cy="5814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hu-HU"/>
              <a:t>Előadó neve – Cég neve </a:t>
            </a:r>
            <a:br>
              <a:rPr lang="hu-HU"/>
            </a:br>
            <a:r>
              <a:rPr lang="hu-HU"/>
              <a:t>átállítható a Beszúrás / Élőfej és élőláb menüpont alatt (alkalmazás - Mindegyik)</a:t>
            </a:r>
            <a:endParaRPr lang="hu-HU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3D390D97-AE16-4284-81B3-1A49F74C7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6" y="6336000"/>
            <a:ext cx="9138595" cy="2323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hu-HU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8DE1-9C04-4E2E-9EA4-A392CAFF5797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12" name="Élőláb helye 3">
            <a:extLst>
              <a:ext uri="{FF2B5EF4-FFF2-40B4-BE49-F238E27FC236}">
                <a16:creationId xmlns:a16="http://schemas.microsoft.com/office/drawing/2014/main" id="{E60A99EE-E3A7-4A0B-8AB3-1FE906ECEFE0}"/>
              </a:ext>
            </a:extLst>
          </p:cNvPr>
          <p:cNvSpPr txBox="1">
            <a:spLocks/>
          </p:cNvSpPr>
          <p:nvPr userDrawn="1"/>
        </p:nvSpPr>
        <p:spPr>
          <a:xfrm>
            <a:off x="515937" y="6087712"/>
            <a:ext cx="9147255" cy="2278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hu-HU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2F9444EB-3F74-4AEF-9B25-0F5A1179DA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54231" y="5936482"/>
            <a:ext cx="1575718" cy="5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459">
          <p15:clr>
            <a:srgbClr val="F26B43"/>
          </p15:clr>
        </p15:guide>
        <p15:guide id="6" orient="horz" pos="3612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411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6D49B75D-5CF0-4A4D-B106-762EC199F1D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72" y="0"/>
            <a:ext cx="8661128" cy="6858000"/>
          </a:xfrm>
          <a:prstGeom prst="rect">
            <a:avLst/>
          </a:prstGeom>
        </p:spPr>
      </p:pic>
      <p:sp>
        <p:nvSpPr>
          <p:cNvPr id="2" name="Cím helye 1">
            <a:extLst>
              <a:ext uri="{FF2B5EF4-FFF2-40B4-BE49-F238E27FC236}">
                <a16:creationId xmlns:a16="http://schemas.microsoft.com/office/drawing/2014/main" id="{4AC1BE81-5BC6-4DAA-888B-DBD34DE1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97" y="728664"/>
            <a:ext cx="11151465" cy="7207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58513BE-6F53-47A3-A30F-CF000A40C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597" y="1449389"/>
            <a:ext cx="11151466" cy="4284662"/>
          </a:xfrm>
          <a:prstGeom prst="rect">
            <a:avLst/>
          </a:prstGeom>
        </p:spPr>
        <p:txBody>
          <a:bodyPr vert="horz" lIns="0" tIns="108000" rIns="0" bIns="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3D390D97-AE16-4284-81B3-1A49F74C7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4596" y="6336000"/>
            <a:ext cx="4749147" cy="23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hu-HU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E1F1B4B-5F83-4D38-91AF-245E1E2421F4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DAB19AEB-E74D-4B49-B0A0-2DF9DEE1C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20413" y="6314399"/>
            <a:ext cx="1351176" cy="255601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84047806-9D6B-4739-B940-71DD386EA45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97EDC50-D2DD-4A88-A994-8A77ABFB65D8}"/>
              </a:ext>
            </a:extLst>
          </p:cNvPr>
          <p:cNvSpPr/>
          <p:nvPr userDrawn="1"/>
        </p:nvSpPr>
        <p:spPr>
          <a:xfrm>
            <a:off x="0" y="6780663"/>
            <a:ext cx="12192000" cy="7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Élőláb helye 1">
            <a:extLst>
              <a:ext uri="{FF2B5EF4-FFF2-40B4-BE49-F238E27FC236}">
                <a16:creationId xmlns:a16="http://schemas.microsoft.com/office/drawing/2014/main" id="{663D92B4-01F2-46BF-818A-6BA1BC87A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5734050"/>
            <a:ext cx="9147255" cy="57467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>
                <a:cs typeface="Arial" panose="020B0604020202020204" pitchFamily="34" charset="0"/>
              </a:rPr>
              <a:t>Előadó neve – Cég neve </a:t>
            </a:r>
            <a:br>
              <a:rPr lang="hu-HU">
                <a:cs typeface="Arial" panose="020B0604020202020204" pitchFamily="34" charset="0"/>
              </a:rPr>
            </a:br>
            <a:r>
              <a:rPr lang="hu-HU">
                <a:cs typeface="Arial" panose="020B0604020202020204" pitchFamily="34" charset="0"/>
              </a:rPr>
              <a:t>átállítható a Beszúrás / Élőfej és élőláb menüpont alatt (alkalmazás - Mindegyik)</a:t>
            </a:r>
            <a:endParaRPr lang="hu-HU" dirty="0">
              <a:cs typeface="Arial" panose="020B0604020202020204" pitchFamily="34" charset="0"/>
            </a:endParaRP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A2F47C6B-9494-4263-9407-8A6A3F3FF6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139735" y="5944118"/>
            <a:ext cx="1575721" cy="5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4" r:id="rId2"/>
    <p:sldLayoutId id="2147483674" r:id="rId3"/>
    <p:sldLayoutId id="2147483693" r:id="rId4"/>
    <p:sldLayoutId id="2147483676" r:id="rId5"/>
    <p:sldLayoutId id="2147483683" r:id="rId6"/>
    <p:sldLayoutId id="2147483684" r:id="rId7"/>
    <p:sldLayoutId id="2147483701" r:id="rId8"/>
    <p:sldLayoutId id="2147483702" r:id="rId9"/>
    <p:sldLayoutId id="214748370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2480E433-88D3-4E15-A59F-23A843DC6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837" y="4498501"/>
            <a:ext cx="5453592" cy="6232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hu-HU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Tájékoztató anyag Önkormányzatok számára</a:t>
            </a:r>
          </a:p>
          <a:p>
            <a:pPr algn="ctr">
              <a:lnSpc>
                <a:spcPct val="150000"/>
              </a:lnSpc>
            </a:pPr>
            <a:r>
              <a:rPr lang="hu-HU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Készítette: NKM Áramhálózati Kft.</a:t>
            </a:r>
          </a:p>
          <a:p>
            <a:pPr algn="ctr"/>
            <a:endParaRPr lang="hu-HU" dirty="0"/>
          </a:p>
        </p:txBody>
      </p:sp>
      <p:sp>
        <p:nvSpPr>
          <p:cNvPr id="12" name="Dátum helye 11">
            <a:extLst>
              <a:ext uri="{FF2B5EF4-FFF2-40B4-BE49-F238E27FC236}">
                <a16:creationId xmlns:a16="http://schemas.microsoft.com/office/drawing/2014/main" id="{5E5515ED-F73A-46B5-924A-1C3C2137D01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6175898-A26E-4C94-9520-4B320A1D686D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A111842A-2BA1-495C-9755-EF3D8B58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1729"/>
            <a:ext cx="7318487" cy="1899810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accent4"/>
                </a:solidFill>
              </a:rPr>
              <a:t>Áramhálózat biztonsági övezetének gallyazása </a:t>
            </a:r>
            <a:br>
              <a:rPr lang="hu-HU" sz="3600" dirty="0">
                <a:solidFill>
                  <a:schemeClr val="accent4"/>
                </a:solidFill>
              </a:rPr>
            </a:br>
            <a:endParaRPr lang="hu-HU" sz="36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04" y="1725628"/>
            <a:ext cx="5394160" cy="277287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87013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átum helye 10">
            <a:extLst>
              <a:ext uri="{FF2B5EF4-FFF2-40B4-BE49-F238E27FC236}">
                <a16:creationId xmlns:a16="http://schemas.microsoft.com/office/drawing/2014/main" id="{D8463F83-F23F-4061-A30F-BF5EAF9C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2D54-8A23-49A3-9360-0D30C8E0049F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8CFA93-EE93-41FD-9046-BB066B27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9" name="Cím 2"/>
          <p:cNvSpPr txBox="1">
            <a:spLocks/>
          </p:cNvSpPr>
          <p:nvPr/>
        </p:nvSpPr>
        <p:spPr>
          <a:xfrm>
            <a:off x="235150" y="182273"/>
            <a:ext cx="11754094" cy="66295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0" kern="16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/>
              <a:t>A TÁJÉKOZTATÓ CÉLJA</a:t>
            </a:r>
            <a:br>
              <a:rPr lang="hu-HU" sz="3200" b="1" dirty="0"/>
            </a:br>
            <a:endParaRPr lang="hu-HU" sz="3200" b="1" dirty="0"/>
          </a:p>
        </p:txBody>
      </p:sp>
      <p:sp>
        <p:nvSpPr>
          <p:cNvPr id="19" name="Téglalap 18"/>
          <p:cNvSpPr/>
          <p:nvPr/>
        </p:nvSpPr>
        <p:spPr>
          <a:xfrm>
            <a:off x="235150" y="1109707"/>
            <a:ext cx="3090901" cy="19890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tx1"/>
                </a:solidFill>
                <a:latin typeface="Avenir LT Std 55 Roman" panose="020B0703020203020204" pitchFamily="34" charset="0"/>
              </a:rPr>
              <a:t>A gallyazás szükségességének bemutatása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328651" y="1112611"/>
            <a:ext cx="4976342" cy="19861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Az Önkormányzat  támogató együttműködésének kérése a gallyazás elvégzéséhez </a:t>
            </a:r>
          </a:p>
        </p:txBody>
      </p:sp>
      <p:sp>
        <p:nvSpPr>
          <p:cNvPr id="21" name="Téglalap 20"/>
          <p:cNvSpPr/>
          <p:nvPr/>
        </p:nvSpPr>
        <p:spPr>
          <a:xfrm>
            <a:off x="8304994" y="1098696"/>
            <a:ext cx="3684249" cy="200542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 </a:t>
            </a:r>
            <a:r>
              <a:rPr lang="hu-HU" sz="2800" b="1" dirty="0">
                <a:solidFill>
                  <a:schemeClr val="tx1"/>
                </a:solidFill>
                <a:latin typeface="Avenir LT Std 55 Roman" panose="020B0703020203020204" pitchFamily="34" charset="0"/>
              </a:rPr>
              <a:t>A gallyazás jogi hátterének felvázolása</a:t>
            </a:r>
          </a:p>
        </p:txBody>
      </p:sp>
      <p:sp>
        <p:nvSpPr>
          <p:cNvPr id="22" name="Téglalap 21"/>
          <p:cNvSpPr/>
          <p:nvPr/>
        </p:nvSpPr>
        <p:spPr>
          <a:xfrm>
            <a:off x="235150" y="3098800"/>
            <a:ext cx="3173166" cy="2617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KOMMUNIKÁCIÓ ERŐSÍTÉSE</a:t>
            </a:r>
          </a:p>
          <a:p>
            <a:pPr algn="ctr">
              <a:spcAft>
                <a:spcPts val="200"/>
              </a:spcAft>
            </a:pPr>
            <a:r>
              <a:rPr lang="hu-HU" sz="24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az Önkormányzatok „bevonása” az ügyfélkommunikációba</a:t>
            </a:r>
          </a:p>
        </p:txBody>
      </p:sp>
      <p:sp>
        <p:nvSpPr>
          <p:cNvPr id="23" name="Téglalap 22"/>
          <p:cNvSpPr/>
          <p:nvPr/>
        </p:nvSpPr>
        <p:spPr>
          <a:xfrm>
            <a:off x="3326051" y="3098800"/>
            <a:ext cx="4978944" cy="261751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tx1"/>
                </a:solidFill>
                <a:latin typeface="Avenir LT Std 55 Roman" panose="020B0703020203020204" pitchFamily="34" charset="0"/>
              </a:rPr>
              <a:t>A gallyazás folyamatának ismertetése</a:t>
            </a:r>
            <a:endParaRPr lang="hu-HU" sz="2800" b="1" dirty="0">
              <a:solidFill>
                <a:schemeClr val="bg1"/>
              </a:solidFill>
              <a:latin typeface="Avenir LT Std 55 Roman" panose="020B0703020203020204" pitchFamily="34" charset="0"/>
            </a:endParaRPr>
          </a:p>
          <a:p>
            <a:pPr algn="ctr">
              <a:spcAft>
                <a:spcPts val="200"/>
              </a:spcAft>
            </a:pPr>
            <a:endParaRPr lang="hu-HU" sz="2800" b="1" dirty="0">
              <a:solidFill>
                <a:schemeClr val="tx1"/>
              </a:solidFill>
              <a:latin typeface="Avenir LT Std 55 Roman" panose="020B0703020203020204" pitchFamily="34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8304993" y="3090208"/>
            <a:ext cx="3684251" cy="2626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A gallyazás elmaradásának következményeire felhívni a figyelmet</a:t>
            </a:r>
          </a:p>
        </p:txBody>
      </p:sp>
    </p:spTree>
    <p:extLst>
      <p:ext uri="{BB962C8B-B14F-4D97-AF65-F5344CB8AC3E}">
        <p14:creationId xmlns:p14="http://schemas.microsoft.com/office/powerpoint/2010/main" val="384154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8">
            <a:extLst>
              <a:ext uri="{FF2B5EF4-FFF2-40B4-BE49-F238E27FC236}">
                <a16:creationId xmlns:a16="http://schemas.microsoft.com/office/drawing/2014/main" id="{63F43EF2-79D7-4CED-8AD1-F574375103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9F608D6-1B76-4F90-BC28-03F714B755A5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86A2C86-36CE-4C13-9786-5FF5472046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8" name="Cím 2"/>
          <p:cNvSpPr txBox="1">
            <a:spLocks/>
          </p:cNvSpPr>
          <p:nvPr/>
        </p:nvSpPr>
        <p:spPr>
          <a:xfrm>
            <a:off x="520267" y="201859"/>
            <a:ext cx="11151465" cy="72072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200" kern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kell GALLYAZni? </a:t>
            </a:r>
            <a:endParaRPr lang="hu-HU" sz="3200" kern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520268" y="1079967"/>
            <a:ext cx="11151465" cy="1717294"/>
            <a:chOff x="0" y="0"/>
            <a:chExt cx="11151465" cy="13856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Lekerekített téglalap 11"/>
            <p:cNvSpPr/>
            <p:nvPr/>
          </p:nvSpPr>
          <p:spPr>
            <a:xfrm>
              <a:off x="0" y="0"/>
              <a:ext cx="11151465" cy="13856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Lekerekített téglalap 4"/>
            <p:cNvSpPr txBox="1"/>
            <p:nvPr/>
          </p:nvSpPr>
          <p:spPr>
            <a:xfrm>
              <a:off x="67642" y="67642"/>
              <a:ext cx="11016181" cy="1250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gallyazások, favágások </a:t>
              </a:r>
              <a:r>
                <a:rPr lang="hu-H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minden esetben a </a:t>
              </a:r>
              <a:r>
                <a:rPr lang="hu-HU" sz="1800" b="1" u="sng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biztonságos</a:t>
              </a:r>
              <a:r>
                <a:rPr lang="hu-H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8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villamosenergia-szolgáltatás</a:t>
              </a:r>
              <a:r>
                <a:rPr lang="hu-H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és a </a:t>
              </a:r>
              <a:r>
                <a:rPr lang="hu-HU" sz="1800" b="1" u="sng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folyamatos </a:t>
              </a:r>
              <a:r>
                <a:rPr lang="hu-H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energiaellátás érdekében történnek. 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vonatkozó szabályozások értelmében a </a:t>
              </a:r>
              <a:r>
                <a:rPr lang="hu-H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közcélú villamos hálózatok biztonsági övezetét sértő növényzet eltávolítása az NKM Áramhálózati Kft. kötelezettsége/feladata.</a:t>
              </a: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524596" y="2954699"/>
            <a:ext cx="11155886" cy="1398065"/>
            <a:chOff x="-4421" y="1555588"/>
            <a:chExt cx="11155886" cy="13980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Lekerekített téglalap 14"/>
            <p:cNvSpPr/>
            <p:nvPr/>
          </p:nvSpPr>
          <p:spPr>
            <a:xfrm>
              <a:off x="0" y="1622778"/>
              <a:ext cx="11151465" cy="13308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Lekerekített téglalap 4"/>
            <p:cNvSpPr txBox="1"/>
            <p:nvPr/>
          </p:nvSpPr>
          <p:spPr>
            <a:xfrm>
              <a:off x="-4421" y="1555588"/>
              <a:ext cx="11021529" cy="12009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gallyazás </a:t>
              </a:r>
              <a:r>
                <a:rPr lang="hu-H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elsődlegesen a hálózatüzemeltetési és </a:t>
              </a:r>
              <a:r>
                <a:rPr lang="hu-HU" sz="1800" b="1" u="sng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nem az esztétikai szempontok</a:t>
              </a:r>
              <a:r>
                <a:rPr lang="hu-H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szerint történik.</a:t>
              </a:r>
              <a:r>
                <a:rPr lang="hu-HU" sz="1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Partnereink csak a legszükségesebb mértékben végzik el a növényzet ritkítását vagy eltávolítását. 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Amennyiben a gallyazási munkálatokkal kapcsolatban panasz merül fel, az kivizsgálásra kerül.</a:t>
              </a:r>
              <a:endParaRPr lang="hu-HU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518056" y="4584050"/>
            <a:ext cx="11151465" cy="1289378"/>
            <a:chOff x="0" y="3218509"/>
            <a:chExt cx="11151465" cy="12893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Lekerekített téglalap 17"/>
            <p:cNvSpPr/>
            <p:nvPr/>
          </p:nvSpPr>
          <p:spPr>
            <a:xfrm>
              <a:off x="0" y="3218509"/>
              <a:ext cx="11151465" cy="12893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Lekerekített téglalap 4"/>
            <p:cNvSpPr txBox="1"/>
            <p:nvPr/>
          </p:nvSpPr>
          <p:spPr>
            <a:xfrm>
              <a:off x="62942" y="3281451"/>
              <a:ext cx="11025581" cy="11634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 ingatlantulajdonosok saját maguk is elvégezhetik </a:t>
              </a:r>
              <a:r>
                <a:rPr lang="hu-HU" sz="18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biztonsági övezetet sértő fáik gallyazását, melyhez a közcélú hálózat feszültségmentesítését az NKM Áramhálózati Kft. térítésmentesen biztosítja. </a:t>
              </a:r>
              <a:endParaRPr lang="hu-HU" sz="1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83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AD2531C1-EC87-4E8E-B7AC-DEFA0B1CD20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BA1DE42-B5B2-4E2D-9E21-E97F910248DF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16F2663-D448-415B-821A-8F6ABC900B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9" name="Cím 2"/>
          <p:cNvSpPr>
            <a:spLocks noGrp="1"/>
          </p:cNvSpPr>
          <p:nvPr>
            <p:ph type="title"/>
          </p:nvPr>
        </p:nvSpPr>
        <p:spPr>
          <a:xfrm>
            <a:off x="259644" y="290605"/>
            <a:ext cx="11636265" cy="742587"/>
          </a:xfr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hu-HU" sz="3200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Gallyazási tevékenység jogi szabályozása</a:t>
            </a:r>
            <a:r>
              <a:rPr lang="hu-HU" sz="3200" b="1" kern="1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Szöveg helye 5"/>
          <p:cNvSpPr txBox="1">
            <a:spLocks/>
          </p:cNvSpPr>
          <p:nvPr/>
        </p:nvSpPr>
        <p:spPr>
          <a:xfrm>
            <a:off x="259643" y="1175599"/>
            <a:ext cx="11636265" cy="4996393"/>
          </a:xfrm>
          <a:prstGeom prst="bevel">
            <a:avLst>
              <a:gd name="adj" fmla="val 5207"/>
            </a:avLst>
          </a:prstGeom>
          <a:solidFill>
            <a:schemeClr val="accent1"/>
          </a:solidFill>
        </p:spPr>
        <p:txBody>
          <a:bodyPr vert="horz" wrap="square" lIns="0" tIns="1080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A05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Hatályos törvényi rendelkezések: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2007. évi LXXXVI. a</a:t>
            </a:r>
            <a:r>
              <a:rPr lang="hu-HU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villamos energiáról szóló törvény 124. § (2) alapján </a:t>
            </a:r>
            <a:r>
              <a:rPr lang="hu-HU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NKM Áramhálózati Kft. a növények vegetációs idejétől függetlenül jogosult a gallyazási munkálatok elvégzésére, illetve elvégeztetésére.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hu-HU" kern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2/2013. (I.22.) számú NGM rendelete </a:t>
            </a:r>
            <a:r>
              <a:rPr lang="hu-HU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szabályozza a gallyazást a nemzetgazdasági miniszter a villamos művek, valamint a termelői, magán- és közvetlen vezetékek biztonsági övezetéről.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b="1" kern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Ptk.-</a:t>
            </a:r>
            <a:r>
              <a:rPr lang="hu-HU" b="1" kern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ról</a:t>
            </a:r>
            <a:r>
              <a:rPr lang="hu-HU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szóló 2013. évi V. törvény 5:27. § </a:t>
            </a:r>
            <a:r>
              <a:rPr lang="hu-HU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teszi lehetővé munkálatok elvégzését. Az ingatlan tulajdonosa tűrni köteles, hogy az erre jogszabályban feljogosított személyek - a feladataik ellátásához szükséges mértékben - az ingatlant időlegesen használják.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kern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6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8">
            <a:extLst>
              <a:ext uri="{FF2B5EF4-FFF2-40B4-BE49-F238E27FC236}">
                <a16:creationId xmlns:a16="http://schemas.microsoft.com/office/drawing/2014/main" id="{00C5F4FF-1E2E-4815-8F1C-70A8EC766F0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CF7F03A-8EDB-452C-BCD8-4CE6E4CC07D3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383C89A-12B4-44AD-BB85-27560582A6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11" name="Cím 2"/>
          <p:cNvSpPr>
            <a:spLocks noGrp="1"/>
          </p:cNvSpPr>
          <p:nvPr>
            <p:ph type="title"/>
          </p:nvPr>
        </p:nvSpPr>
        <p:spPr>
          <a:xfrm>
            <a:off x="259644" y="324875"/>
            <a:ext cx="11638845" cy="742587"/>
          </a:xfr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hu-HU" sz="3200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BIZTONSÁGI VÉDŐÖVEZETEK SZABÁLYOZÁSA </a:t>
            </a:r>
            <a:endParaRPr lang="hu-HU" sz="3200" b="1" kern="16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zöveg helye 5"/>
          <p:cNvSpPr txBox="1">
            <a:spLocks/>
          </p:cNvSpPr>
          <p:nvPr/>
        </p:nvSpPr>
        <p:spPr>
          <a:xfrm>
            <a:off x="244807" y="1353244"/>
            <a:ext cx="11653682" cy="4411193"/>
          </a:xfrm>
          <a:prstGeom prst="bevel">
            <a:avLst>
              <a:gd name="adj" fmla="val 5207"/>
            </a:avLst>
          </a:prstGeom>
          <a:solidFill>
            <a:schemeClr val="accent1"/>
          </a:solidFill>
        </p:spPr>
        <p:txBody>
          <a:bodyPr vert="horz" wrap="square" lIns="0" tIns="1080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A05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u-HU" b="1" dirty="0">
                <a:solidFill>
                  <a:schemeClr val="bg1"/>
                </a:solidFill>
              </a:rPr>
              <a:t>2/2013. (I. 22.) NGM rendelet 4. pontja rögzíti a biztonsági övezet terjedelmét az alábbiak szerint: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a) föld feletti szabadvezeték esetében: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dirty="0" err="1">
                <a:solidFill>
                  <a:schemeClr val="bg1"/>
                </a:solidFill>
              </a:rPr>
              <a:t>aa</a:t>
            </a:r>
            <a:r>
              <a:rPr lang="hu-HU" dirty="0">
                <a:solidFill>
                  <a:schemeClr val="bg1"/>
                </a:solidFill>
              </a:rPr>
              <a:t>) 500 kV-</a:t>
            </a:r>
            <a:r>
              <a:rPr lang="hu-HU" dirty="0" err="1">
                <a:solidFill>
                  <a:schemeClr val="bg1"/>
                </a:solidFill>
              </a:rPr>
              <a:t>ot</a:t>
            </a:r>
            <a:r>
              <a:rPr lang="hu-HU" dirty="0">
                <a:solidFill>
                  <a:schemeClr val="bg1"/>
                </a:solidFill>
              </a:rPr>
              <a:t> meghaladó névleges feszültségszint felett 40 méter,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	ab) 300 kV felett 500 kV névleges feszültségszintig 28 méter,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dirty="0" err="1">
                <a:solidFill>
                  <a:schemeClr val="bg1"/>
                </a:solidFill>
              </a:rPr>
              <a:t>ac</a:t>
            </a:r>
            <a:r>
              <a:rPr lang="hu-HU" dirty="0">
                <a:solidFill>
                  <a:schemeClr val="bg1"/>
                </a:solidFill>
              </a:rPr>
              <a:t>) 200 kV felett 300 kV névleges feszültségszintig 18 méter,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	ad) 35 kV felett 200 kV névleges feszültségszintig 13 méter,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dirty="0" err="1">
                <a:solidFill>
                  <a:schemeClr val="bg1"/>
                </a:solidFill>
              </a:rPr>
              <a:t>ae</a:t>
            </a:r>
            <a:r>
              <a:rPr lang="hu-HU" dirty="0">
                <a:solidFill>
                  <a:schemeClr val="bg1"/>
                </a:solidFill>
              </a:rPr>
              <a:t>) 1 kV felett 35 kV névleges feszültségszintig 5 méter, de a vezeték azon szakaszán, amely a 	belterületre és a fokozott biztonságra vonatkozó előírásainak megtartásával létesült, 2,5 méter,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dirty="0" err="1">
                <a:solidFill>
                  <a:schemeClr val="bg1"/>
                </a:solidFill>
              </a:rPr>
              <a:t>af</a:t>
            </a:r>
            <a:r>
              <a:rPr lang="hu-HU" dirty="0">
                <a:solidFill>
                  <a:schemeClr val="bg1"/>
                </a:solidFill>
              </a:rPr>
              <a:t>) a vezeték tartószerkezetén (oszlopán) elhelyezett átalakító és kapcsoló berendezés esetében 	2,5 méter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b) föld feletti szigetelt vezeték és univerzális kábel esetében: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schemeClr val="bg1"/>
                </a:solidFill>
              </a:rPr>
              <a:t>	0,5 méter, a szigetelt vezeték és univerzális kábel tartószerkezetén (oszlopán) elhelyezett 	átalakító 	és kapcsoló berendezés esetében 2,5 méter</a:t>
            </a:r>
            <a:endParaRPr lang="hu-HU" kern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átum helye 16">
            <a:extLst>
              <a:ext uri="{FF2B5EF4-FFF2-40B4-BE49-F238E27FC236}">
                <a16:creationId xmlns:a16="http://schemas.microsoft.com/office/drawing/2014/main" id="{370FE85B-C904-4F32-8D2C-1966AFB5DEB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329510A-69AE-4FFB-870B-89B0560374D3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D25A43C-A611-4240-BB4C-D0BA635E65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9" name="Cím 2"/>
          <p:cNvSpPr>
            <a:spLocks noGrp="1"/>
          </p:cNvSpPr>
          <p:nvPr>
            <p:ph type="title"/>
          </p:nvPr>
        </p:nvSpPr>
        <p:spPr>
          <a:xfrm>
            <a:off x="160712" y="217689"/>
            <a:ext cx="11804865" cy="609625"/>
          </a:xfr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hu-HU" sz="2800" b="1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MIBEN TUD AZ ÖNKORMÁNYZAT SEGÍTENI?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160712" y="1050332"/>
            <a:ext cx="11717610" cy="53781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hu-H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u-HU" sz="1800" dirty="0"/>
              <a:t>Rövid távon (az adott évben):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Tájékoztatás a lakosság részére (aktív, a helyi szokásoknak, lehetőségeknek megfelelően a település FB oldala, rádió, tv, </a:t>
            </a:r>
            <a:r>
              <a:rPr lang="hu-HU" dirty="0" err="1"/>
              <a:t>stb</a:t>
            </a:r>
            <a:r>
              <a:rPr lang="hu-HU" dirty="0"/>
              <a:t>).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Együttműködés a gallyak, zöldhulladék elszállításban (helyi lehetőségek felkutatása).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Legkisebb zavartatással járjon a lakosságnak, de a munka tervszerűen is elvégezhető legyen (parkoló autók, útlezárás, FMU-k).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Darálék hasznosításra a figyelmet felhívni! Több önkormányzat talajtakaróként, vagy fűtési célra hasznosítja.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Milyen formátumú tájékoztatót tudnak jól hasznosítani  - animációs film, FB hirdetés, szórólap, plakát </a:t>
            </a:r>
          </a:p>
          <a:p>
            <a:pPr marL="0" lvl="1" indent="0">
              <a:spcBef>
                <a:spcPts val="1000"/>
              </a:spcBef>
              <a:buNone/>
            </a:pPr>
            <a:endParaRPr lang="hu-HU" b="1" dirty="0"/>
          </a:p>
          <a:p>
            <a:pPr marL="0" lvl="1" indent="0">
              <a:spcBef>
                <a:spcPts val="1000"/>
              </a:spcBef>
              <a:buNone/>
            </a:pPr>
            <a:r>
              <a:rPr lang="hu-HU" sz="1800" b="1" dirty="0"/>
              <a:t>Hosszabb távon: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Közterületi faültetés szabályozása és ELLENŐRZÉSE (hova, és mit szabad?) - Önkormányzati fellépés szükséges.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Prioritások kezelése - NAF (nagyfeszültség) &gt;&gt; KÖF &gt;&gt;KIF szintek esetén kritikus pontok feltérképezése, SZÜKSÉG ESETÉN facsere program indítása.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Lépésről – lépésre</a:t>
            </a:r>
            <a:br>
              <a:rPr lang="hu-HU" dirty="0"/>
            </a:br>
            <a:r>
              <a:rPr lang="hu-HU" dirty="0"/>
              <a:t>Egy-egy helyi jó projekttel (ahol sok az üzemzavar, konfliktusok vannak a gallyazás miatt) sikerül a lakosság és az önkormányzat bizalmát megszerezni!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684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8">
            <a:extLst>
              <a:ext uri="{FF2B5EF4-FFF2-40B4-BE49-F238E27FC236}">
                <a16:creationId xmlns:a16="http://schemas.microsoft.com/office/drawing/2014/main" id="{89D5F66B-BEBD-4E11-9C7C-B1326EA01E9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C726131-108C-4DAA-957E-D129BB4E0D6D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9038B6B-5139-4D5F-83B3-2AD30C3F7E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11" name="Cím 2"/>
          <p:cNvSpPr>
            <a:spLocks noGrp="1"/>
          </p:cNvSpPr>
          <p:nvPr>
            <p:ph type="title"/>
          </p:nvPr>
        </p:nvSpPr>
        <p:spPr>
          <a:xfrm>
            <a:off x="520267" y="190434"/>
            <a:ext cx="11151465" cy="720724"/>
          </a:xfr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hu-HU" sz="3200" kern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GALLYAZÁSI FOLYAMAT LEÍRÁSA </a:t>
            </a: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520267" y="1194766"/>
            <a:ext cx="11151465" cy="417032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hu-H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u-HU" sz="1800" dirty="0"/>
              <a:t>Általános gallyazási tevékenység folyamata: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Tájékoztatás az Önkormányzatok és a lakosság irányába.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Gallyazás </a:t>
            </a:r>
            <a:r>
              <a:rPr lang="hu-HU" b="1" dirty="0"/>
              <a:t>megkezdésének bejelentése</a:t>
            </a:r>
            <a:r>
              <a:rPr lang="hu-HU" dirty="0"/>
              <a:t>, szükség esetén nagyobb települések esetében ütemterv készítése, igény esetén közös bejárás az Önkormányzat képviselőjével.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Gallyazási tevékenység </a:t>
            </a:r>
            <a:r>
              <a:rPr lang="hu-HU" b="1" dirty="0"/>
              <a:t>elvégzése, a levágott faanyag elszállítása </a:t>
            </a:r>
            <a:r>
              <a:rPr lang="hu-HU" dirty="0"/>
              <a:t>– lehetőleg a legkisebb zavartatással járjon a lakosságnak, de a munka tervszerűen elvégezhető legyen (parkoló autók, útlezárás, FMU-k).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Gallyazás </a:t>
            </a:r>
            <a:r>
              <a:rPr lang="hu-HU" b="1" dirty="0"/>
              <a:t>befejezésének bejelentése</a:t>
            </a:r>
            <a:r>
              <a:rPr lang="hu-HU" dirty="0"/>
              <a:t>, igény esetén önkormányzattal közös bejárás.</a:t>
            </a:r>
          </a:p>
          <a:p>
            <a:pPr marL="457200" lvl="1" indent="0">
              <a:buNone/>
            </a:pPr>
            <a:endParaRPr lang="hu-HU" dirty="0"/>
          </a:p>
          <a:p>
            <a:pPr marL="0" lvl="1" indent="0">
              <a:spcBef>
                <a:spcPts val="1000"/>
              </a:spcBef>
              <a:buNone/>
            </a:pPr>
            <a:r>
              <a:rPr lang="hu-HU" sz="1800" b="1" dirty="0"/>
              <a:t>Egyedi egyeztetést igénylő témák: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Levágott gallyak elhelyezés az Önkormányzat által megadott helyre.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Zártkerti gallyazás.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Külterületen levágott gallyak deponálása.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dirty="0"/>
              <a:t>Kertészeti gallyazás.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572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átum helye 10">
            <a:extLst>
              <a:ext uri="{FF2B5EF4-FFF2-40B4-BE49-F238E27FC236}">
                <a16:creationId xmlns:a16="http://schemas.microsoft.com/office/drawing/2014/main" id="{D8463F83-F23F-4061-A30F-BF5EAF9C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2D54-8A23-49A3-9360-0D30C8E0049F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8CFA93-EE93-41FD-9046-BB066B27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7806-9D6B-4739-B940-71DD386EA453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9" name="Cím 2"/>
          <p:cNvSpPr txBox="1">
            <a:spLocks/>
          </p:cNvSpPr>
          <p:nvPr/>
        </p:nvSpPr>
        <p:spPr>
          <a:xfrm>
            <a:off x="237749" y="177554"/>
            <a:ext cx="11619690" cy="66295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0" kern="16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/>
              <a:t>EGYÜTTMŰKÖDÉS ERŐSÍTÉSÉNEK VÁRHATÓ HATÁSAI</a:t>
            </a:r>
            <a:br>
              <a:rPr lang="hu-HU" sz="3200" b="1" dirty="0"/>
            </a:br>
            <a:endParaRPr lang="hu-HU" sz="3200" b="1" dirty="0"/>
          </a:p>
        </p:txBody>
      </p:sp>
      <p:sp>
        <p:nvSpPr>
          <p:cNvPr id="10" name="Téglalap 9"/>
          <p:cNvSpPr/>
          <p:nvPr/>
        </p:nvSpPr>
        <p:spPr>
          <a:xfrm>
            <a:off x="237749" y="1166949"/>
            <a:ext cx="3254751" cy="225929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tx1"/>
                </a:solidFill>
                <a:latin typeface="Avenir LT Std 55 Roman" panose="020B0703020203020204" pitchFamily="34" charset="0"/>
              </a:rPr>
              <a:t>Az Önkormányzatok és a lakosság elégedettsége</a:t>
            </a:r>
          </a:p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tx1"/>
                </a:solidFill>
                <a:latin typeface="Avenir LT Std 55 Roman" panose="020B0703020203020204" pitchFamily="34" charset="0"/>
              </a:rPr>
              <a:t>NÖVEKSZIK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492500" y="1166949"/>
            <a:ext cx="4375020" cy="2259294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KEVESEBB áramkimaradás,</a:t>
            </a:r>
          </a:p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áramszünet lesz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37749" y="3426243"/>
            <a:ext cx="3250891" cy="247816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Az Önkormányzatok FELÜGYELIK a fatelepítéseket a településen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871380" y="1166949"/>
            <a:ext cx="3863021" cy="225929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tx1"/>
                </a:solidFill>
                <a:latin typeface="Avenir LT Std 55 Roman" panose="020B0703020203020204" pitchFamily="34" charset="0"/>
              </a:rPr>
              <a:t>HATÉKONYABBAN tudja a Szolgáltató végezni a gallyazást</a:t>
            </a:r>
          </a:p>
        </p:txBody>
      </p:sp>
      <p:sp>
        <p:nvSpPr>
          <p:cNvPr id="17" name="Téglalap 16"/>
          <p:cNvSpPr/>
          <p:nvPr/>
        </p:nvSpPr>
        <p:spPr>
          <a:xfrm>
            <a:off x="3492499" y="3426243"/>
            <a:ext cx="4416589" cy="247816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tx1"/>
                </a:solidFill>
                <a:latin typeface="Avenir LT Std 55 Roman" panose="020B0703020203020204" pitchFamily="34" charset="0"/>
              </a:rPr>
              <a:t>Panaszok száma  CSÖKKEN </a:t>
            </a:r>
          </a:p>
        </p:txBody>
      </p:sp>
      <p:sp>
        <p:nvSpPr>
          <p:cNvPr id="18" name="Téglalap 17"/>
          <p:cNvSpPr/>
          <p:nvPr/>
        </p:nvSpPr>
        <p:spPr>
          <a:xfrm>
            <a:off x="7833674" y="3426243"/>
            <a:ext cx="3861601" cy="247816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00"/>
              </a:spcAft>
            </a:pPr>
            <a:r>
              <a:rPr lang="hu-HU" sz="2800" b="1" dirty="0">
                <a:solidFill>
                  <a:schemeClr val="bg1"/>
                </a:solidFill>
                <a:latin typeface="Avenir LT Std 55 Roman" panose="020B0703020203020204" pitchFamily="34" charset="0"/>
              </a:rPr>
              <a:t>AZ UTCAKÉP szebb lesz, kevesebb helyen kell fákat „megcsonkolni”</a:t>
            </a:r>
          </a:p>
        </p:txBody>
      </p:sp>
    </p:spTree>
    <p:extLst>
      <p:ext uri="{BB962C8B-B14F-4D97-AF65-F5344CB8AC3E}">
        <p14:creationId xmlns:p14="http://schemas.microsoft.com/office/powerpoint/2010/main" val="275568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>
            <a:extLst>
              <a:ext uri="{FF2B5EF4-FFF2-40B4-BE49-F238E27FC236}">
                <a16:creationId xmlns:a16="http://schemas.microsoft.com/office/drawing/2014/main" id="{546F526A-0E43-4512-A1B1-C9626DDA1E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BED426-B23E-49E9-B86B-0405204552CB}" type="datetime1">
              <a:rPr lang="hu-HU" smtClean="0"/>
              <a:t>2020.09.27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A258B97-F453-4C53-BB4F-D6179E169E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54604" y="5627727"/>
            <a:ext cx="9147255" cy="581497"/>
          </a:xfrm>
        </p:spPr>
        <p:txBody>
          <a:bodyPr/>
          <a:lstStyle/>
          <a:p>
            <a:r>
              <a:rPr lang="hu-HU" sz="2800" b="1" dirty="0">
                <a:cs typeface="Arial" panose="020B0604020202020204" pitchFamily="34" charset="0"/>
              </a:rPr>
              <a:t>Együttműködéssel ezek a helyzetek megelőzhetők!</a:t>
            </a:r>
          </a:p>
        </p:txBody>
      </p:sp>
      <p:sp>
        <p:nvSpPr>
          <p:cNvPr id="7" name="Cím 4">
            <a:extLst>
              <a:ext uri="{FF2B5EF4-FFF2-40B4-BE49-F238E27FC236}">
                <a16:creationId xmlns:a16="http://schemas.microsoft.com/office/drawing/2014/main" id="{BF718FE9-DF52-4088-8C8F-9A560404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092" y="126739"/>
            <a:ext cx="6147651" cy="1636168"/>
          </a:xfrm>
          <a:solidFill>
            <a:schemeClr val="accent1"/>
          </a:solidFill>
        </p:spPr>
        <p:txBody>
          <a:bodyPr/>
          <a:lstStyle/>
          <a:p>
            <a:r>
              <a:rPr lang="hu-HU" sz="4400" b="1" dirty="0">
                <a:solidFill>
                  <a:schemeClr val="bg1"/>
                </a:solidFill>
              </a:rPr>
              <a:t>Köszönjük a figyelmet!</a:t>
            </a:r>
          </a:p>
        </p:txBody>
      </p:sp>
      <p:pic>
        <p:nvPicPr>
          <p:cNvPr id="8" name="Kép helye 16">
            <a:extLst>
              <a:ext uri="{FF2B5EF4-FFF2-40B4-BE49-F238E27FC236}">
                <a16:creationId xmlns:a16="http://schemas.microsoft.com/office/drawing/2014/main" id="{E896B088-D9A5-4398-B362-F1923A504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5409"/>
          <a:stretch>
            <a:fillRect/>
          </a:stretch>
        </p:blipFill>
        <p:spPr>
          <a:xfrm>
            <a:off x="249476" y="126738"/>
            <a:ext cx="2587110" cy="163616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6" y="1837845"/>
            <a:ext cx="2462787" cy="366310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581" y="1860921"/>
            <a:ext cx="3119220" cy="364003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119" y="1837845"/>
            <a:ext cx="2905796" cy="366310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33" y="224753"/>
            <a:ext cx="2944856" cy="52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5070"/>
      </p:ext>
    </p:extLst>
  </p:cSld>
  <p:clrMapOvr>
    <a:masterClrMapping/>
  </p:clrMapOvr>
</p:sld>
</file>

<file path=ppt/theme/theme1.xml><?xml version="1.0" encoding="utf-8"?>
<a:theme xmlns:a="http://schemas.openxmlformats.org/drawingml/2006/main" name="1_CÍMDIÁK">
  <a:themeElements>
    <a:clrScheme name="Nemzeti Közművek">
      <a:dk1>
        <a:sysClr val="windowText" lastClr="000000"/>
      </a:dk1>
      <a:lt1>
        <a:sysClr val="window" lastClr="FFFFFF"/>
      </a:lt1>
      <a:dk2>
        <a:srgbClr val="F01E28"/>
      </a:dk2>
      <a:lt2>
        <a:srgbClr val="00A050"/>
      </a:lt2>
      <a:accent1>
        <a:srgbClr val="008480"/>
      </a:accent1>
      <a:accent2>
        <a:srgbClr val="0050A0"/>
      </a:accent2>
      <a:accent3>
        <a:srgbClr val="C8DC28"/>
      </a:accent3>
      <a:accent4>
        <a:srgbClr val="FFC30F"/>
      </a:accent4>
      <a:accent5>
        <a:srgbClr val="3CB4E6"/>
      </a:accent5>
      <a:accent6>
        <a:srgbClr val="8CC83C"/>
      </a:accent6>
      <a:hlink>
        <a:srgbClr val="646464"/>
      </a:hlink>
      <a:folHlink>
        <a:srgbClr val="C8C8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kern="1600" dirty="0" err="1">
            <a:solidFill>
              <a:srgbClr val="64646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VÁLASZTÓK">
  <a:themeElements>
    <a:clrScheme name="Nemzeti Közművek">
      <a:dk1>
        <a:sysClr val="windowText" lastClr="000000"/>
      </a:dk1>
      <a:lt1>
        <a:sysClr val="window" lastClr="FFFFFF"/>
      </a:lt1>
      <a:dk2>
        <a:srgbClr val="F01E28"/>
      </a:dk2>
      <a:lt2>
        <a:srgbClr val="00A050"/>
      </a:lt2>
      <a:accent1>
        <a:srgbClr val="008480"/>
      </a:accent1>
      <a:accent2>
        <a:srgbClr val="0050A0"/>
      </a:accent2>
      <a:accent3>
        <a:srgbClr val="C8DC28"/>
      </a:accent3>
      <a:accent4>
        <a:srgbClr val="FFC30F"/>
      </a:accent4>
      <a:accent5>
        <a:srgbClr val="3CB4E6"/>
      </a:accent5>
      <a:accent6>
        <a:srgbClr val="8CC83C"/>
      </a:accent6>
      <a:hlink>
        <a:srgbClr val="646464"/>
      </a:hlink>
      <a:folHlink>
        <a:srgbClr val="C8C8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kern="1600" dirty="0" err="1">
            <a:solidFill>
              <a:srgbClr val="64646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ZÁRÓDIÁK">
  <a:themeElements>
    <a:clrScheme name="Nemzeti Közművek">
      <a:dk1>
        <a:sysClr val="windowText" lastClr="000000"/>
      </a:dk1>
      <a:lt1>
        <a:sysClr val="window" lastClr="FFFFFF"/>
      </a:lt1>
      <a:dk2>
        <a:srgbClr val="F01E28"/>
      </a:dk2>
      <a:lt2>
        <a:srgbClr val="00A050"/>
      </a:lt2>
      <a:accent1>
        <a:srgbClr val="008480"/>
      </a:accent1>
      <a:accent2>
        <a:srgbClr val="0050A0"/>
      </a:accent2>
      <a:accent3>
        <a:srgbClr val="C8DC28"/>
      </a:accent3>
      <a:accent4>
        <a:srgbClr val="FFC30F"/>
      </a:accent4>
      <a:accent5>
        <a:srgbClr val="3CB4E6"/>
      </a:accent5>
      <a:accent6>
        <a:srgbClr val="8CC83C"/>
      </a:accent6>
      <a:hlink>
        <a:srgbClr val="646464"/>
      </a:hlink>
      <a:folHlink>
        <a:srgbClr val="C8C8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kern="1600" dirty="0" err="1">
            <a:solidFill>
              <a:srgbClr val="64646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ZÖVEGES DIÁK">
  <a:themeElements>
    <a:clrScheme name="Nemzeti Közművek">
      <a:dk1>
        <a:sysClr val="windowText" lastClr="000000"/>
      </a:dk1>
      <a:lt1>
        <a:sysClr val="window" lastClr="FFFFFF"/>
      </a:lt1>
      <a:dk2>
        <a:srgbClr val="F01E28"/>
      </a:dk2>
      <a:lt2>
        <a:srgbClr val="00A050"/>
      </a:lt2>
      <a:accent1>
        <a:srgbClr val="008480"/>
      </a:accent1>
      <a:accent2>
        <a:srgbClr val="0050A0"/>
      </a:accent2>
      <a:accent3>
        <a:srgbClr val="C8DC28"/>
      </a:accent3>
      <a:accent4>
        <a:srgbClr val="FFC30F"/>
      </a:accent4>
      <a:accent5>
        <a:srgbClr val="3CB4E6"/>
      </a:accent5>
      <a:accent6>
        <a:srgbClr val="8CC83C"/>
      </a:accent6>
      <a:hlink>
        <a:srgbClr val="646464"/>
      </a:hlink>
      <a:folHlink>
        <a:srgbClr val="C8C8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kern="1600" dirty="0" err="1">
            <a:solidFill>
              <a:srgbClr val="64646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1088</TotalTime>
  <Words>798</Words>
  <Application>Microsoft Office PowerPoint</Application>
  <PresentationFormat>Szélesvásznú</PresentationFormat>
  <Paragraphs>89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Avenir LT Std 55 Roman</vt:lpstr>
      <vt:lpstr>Calibri</vt:lpstr>
      <vt:lpstr>Courier New</vt:lpstr>
      <vt:lpstr>1_CÍMDIÁK</vt:lpstr>
      <vt:lpstr>ELVÁLASZTÓK</vt:lpstr>
      <vt:lpstr>ZÁRÓDIÁK</vt:lpstr>
      <vt:lpstr>SZÖVEGES DIÁK</vt:lpstr>
      <vt:lpstr>Áramhálózat biztonsági övezetének gallyazása  </vt:lpstr>
      <vt:lpstr>PowerPoint-bemutató</vt:lpstr>
      <vt:lpstr>PowerPoint-bemutató</vt:lpstr>
      <vt:lpstr>Gallyazási tevékenység jogi szabályozása </vt:lpstr>
      <vt:lpstr>BIZTONSÁGI VÉDŐÖVEZETEK SZABÁLYOZÁSA </vt:lpstr>
      <vt:lpstr>MIBEN TUD AZ ÖNKORMÁNYZAT SEGÍTENI?</vt:lpstr>
      <vt:lpstr>GALLYAZÁSI FOLYAMAT LEÍRÁSA 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Henrietta</dc:creator>
  <cp:lastModifiedBy>Ormódi Béla</cp:lastModifiedBy>
  <cp:revision>145</cp:revision>
  <dcterms:created xsi:type="dcterms:W3CDTF">2017-08-17T12:13:53Z</dcterms:created>
  <dcterms:modified xsi:type="dcterms:W3CDTF">2020-09-27T12:04:04Z</dcterms:modified>
</cp:coreProperties>
</file>